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61" r:id="rId3"/>
    <p:sldId id="286" r:id="rId4"/>
    <p:sldId id="274" r:id="rId5"/>
    <p:sldId id="259" r:id="rId6"/>
    <p:sldId id="269" r:id="rId7"/>
    <p:sldId id="267" r:id="rId8"/>
    <p:sldId id="260" r:id="rId9"/>
    <p:sldId id="263" r:id="rId10"/>
    <p:sldId id="262" r:id="rId11"/>
    <p:sldId id="271" r:id="rId12"/>
    <p:sldId id="272" r:id="rId13"/>
    <p:sldId id="270" r:id="rId14"/>
    <p:sldId id="264" r:id="rId15"/>
    <p:sldId id="265" r:id="rId16"/>
    <p:sldId id="273"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87" d="100"/>
          <a:sy n="87" d="100"/>
        </p:scale>
        <p:origin x="60" y="5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da-DK"/>
              <a:t>Klik for at redigere titeltypografien i masteren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3/5/2025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k 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a:t>Klik på ikonet for at tilføje et billede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Rediger teksttypografien i masteren</a:t>
            </a:r>
          </a:p>
        </p:txBody>
      </p:sp>
      <p:sp>
        <p:nvSpPr>
          <p:cNvPr id="5" name="Date Placeholder 4"/>
          <p:cNvSpPr>
            <a:spLocks noGrp="1"/>
          </p:cNvSpPr>
          <p:nvPr>
            <p:ph type="dt" sz="half" idx="10"/>
          </p:nvPr>
        </p:nvSpPr>
        <p:spPr/>
        <p:txBody>
          <a:bodyPr/>
          <a:lstStyle/>
          <a:p>
            <a:fld id="{4509A250-FF31-4206-8172-F9D3106AACB1}" type="datetimeFigureOut">
              <a:rPr lang="en-US" dirty="0"/>
              <a:t>3/5/2025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og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da-DK"/>
              <a:t>Klik for at redigere titeltypografien i masteren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Rediger teksttypografien i masteren</a:t>
            </a:r>
          </a:p>
        </p:txBody>
      </p:sp>
      <p:sp>
        <p:nvSpPr>
          <p:cNvPr id="4" name="Date Placeholder 3"/>
          <p:cNvSpPr>
            <a:spLocks noGrp="1"/>
          </p:cNvSpPr>
          <p:nvPr>
            <p:ph type="dt" sz="half" idx="10"/>
          </p:nvPr>
        </p:nvSpPr>
        <p:spPr/>
        <p:txBody>
          <a:bodyPr/>
          <a:lstStyle/>
          <a:p>
            <a:fld id="{4509A250-FF31-4206-8172-F9D3106AACB1}" type="datetimeFigureOut">
              <a:rPr lang="en-US" dirty="0"/>
              <a:t>3/5/2025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da-DK"/>
              <a:t>Klik for at redigere titeltypografien i masteren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da-DK"/>
              <a:t>Rediger teksttypografien i masteren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Rediger teksttypografien i masteren</a:t>
            </a:r>
          </a:p>
        </p:txBody>
      </p:sp>
      <p:sp>
        <p:nvSpPr>
          <p:cNvPr id="4" name="Date Placeholder 3"/>
          <p:cNvSpPr>
            <a:spLocks noGrp="1"/>
          </p:cNvSpPr>
          <p:nvPr>
            <p:ph type="dt" sz="half" idx="10"/>
          </p:nvPr>
        </p:nvSpPr>
        <p:spPr/>
        <p:txBody>
          <a:bodyPr/>
          <a:lstStyle/>
          <a:p>
            <a:fld id="{4509A250-FF31-4206-8172-F9D3106AACB1}" type="datetimeFigureOut">
              <a:rPr lang="en-US" dirty="0"/>
              <a:t>3/5/2025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vnekort">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da-DK"/>
              <a:t>Klik for at redigere titeltypografien i masteren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Rediger teksttypografien i masteren</a:t>
            </a:r>
          </a:p>
        </p:txBody>
      </p:sp>
      <p:sp>
        <p:nvSpPr>
          <p:cNvPr id="4" name="Date Placeholder 3"/>
          <p:cNvSpPr>
            <a:spLocks noGrp="1"/>
          </p:cNvSpPr>
          <p:nvPr>
            <p:ph type="dt" sz="half" idx="10"/>
          </p:nvPr>
        </p:nvSpPr>
        <p:spPr/>
        <p:txBody>
          <a:bodyPr/>
          <a:lstStyle/>
          <a:p>
            <a:fld id="{4509A250-FF31-4206-8172-F9D3106AACB1}" type="datetimeFigureOut">
              <a:rPr lang="en-US" dirty="0"/>
              <a:t>3/5/2025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nn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da-DK"/>
              <a:t>Klik for at redigere titeltypografien i masteren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Rediger teksttypografien i masteren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Rediger teksttypografien i masteren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Rediger teksttypografien i masteren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3/5/2025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onner med bille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da-DK"/>
              <a:t>Klik for at redigere titeltypografien i masteren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a:t>Klik på ikonet for at tilføje et billede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Rediger teksttypografien i masteren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a:t>Klik på ikonet for at tilføje et billede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Rediger teksttypografien i masteren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a:t>Klik på ikonet for at tilføje et billede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Rediger teksttypografien i masteren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3/5/2025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Vertical Text Placeholder 2"/>
          <p:cNvSpPr>
            <a:spLocks noGrp="1"/>
          </p:cNvSpPr>
          <p:nvPr>
            <p:ph type="body" orient="vert" idx="1"/>
          </p:nvPr>
        </p:nvSpPr>
        <p:spPr/>
        <p:txBody>
          <a:bodyPr vert="eaVert" anchor="t" anchorCtr="0"/>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da-DK"/>
              <a:t>Klik for at redigere titeltypografien i masteren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idx="1"/>
          </p:nvPr>
        </p:nvSpPr>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3/5/2025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da-DK"/>
              <a:t>Klik for at redigere titeltypografien i masteren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Rediger teksttypografien i masteren</a:t>
            </a:r>
          </a:p>
        </p:txBody>
      </p:sp>
      <p:sp>
        <p:nvSpPr>
          <p:cNvPr id="4" name="Date Placeholder 3"/>
          <p:cNvSpPr>
            <a:spLocks noGrp="1"/>
          </p:cNvSpPr>
          <p:nvPr>
            <p:ph type="dt" sz="half" idx="10"/>
          </p:nvPr>
        </p:nvSpPr>
        <p:spPr/>
        <p:txBody>
          <a:bodyPr/>
          <a:lstStyle/>
          <a:p>
            <a:fld id="{9796027F-7875-4030-9381-8BD8C4F21935}" type="datetimeFigureOut">
              <a:rPr lang="en-US" dirty="0"/>
              <a:t>3/5/2025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3/5/2025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a-DK"/>
              <a:t>Klik for at redigere titeltypografien i masteren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3/5/2025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3/5/2025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3/5/2025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da-DK"/>
              <a:t>Klik for at redigere titeltypografien i masteren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Rediger teksttypografien i masteren</a:t>
            </a:r>
          </a:p>
        </p:txBody>
      </p:sp>
      <p:sp>
        <p:nvSpPr>
          <p:cNvPr id="7" name="Date Placeholder 4"/>
          <p:cNvSpPr>
            <a:spLocks noGrp="1"/>
          </p:cNvSpPr>
          <p:nvPr>
            <p:ph type="dt" sz="half" idx="10"/>
          </p:nvPr>
        </p:nvSpPr>
        <p:spPr/>
        <p:txBody>
          <a:bodyPr/>
          <a:lstStyle/>
          <a:p>
            <a:fld id="{4509A250-FF31-4206-8172-F9D3106AACB1}" type="datetimeFigureOut">
              <a:rPr lang="en-US" dirty="0"/>
              <a:t>3/5/2025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a:t>Klik på ikonet for at tilføje et billede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Rediger teksttypografien i masteren</a:t>
            </a:r>
          </a:p>
        </p:txBody>
      </p:sp>
      <p:sp>
        <p:nvSpPr>
          <p:cNvPr id="5" name="Date Placeholder 4"/>
          <p:cNvSpPr>
            <a:spLocks noGrp="1"/>
          </p:cNvSpPr>
          <p:nvPr>
            <p:ph type="dt" sz="half" idx="10"/>
          </p:nvPr>
        </p:nvSpPr>
        <p:spPr/>
        <p:txBody>
          <a:bodyPr/>
          <a:lstStyle/>
          <a:p>
            <a:fld id="{4509A250-FF31-4206-8172-F9D3106AACB1}" type="datetimeFigureOut">
              <a:rPr lang="en-US" dirty="0"/>
              <a:t>3/5/2025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da-DK"/>
              <a:t>Klik for at redigere titeltypografien i masteren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3/5/2025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‹nr.›</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laeringsuniverset.frederiksberg.dk/sites/default/files/node/field_files/Regler%20atletik.pdf" TargetMode="Externa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sammenomloefterne.frederiksberg.dk/aaben-skole/obligatoriske-forloeb/obligatoriske-frederiksberg-forloeb-202223/de-skolympiske-lege-6-klass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sammenomloefterne.frederiksberg.dk/aaben-skole/obligatoriske-forloeb/de-skolympiske-lege-6-klass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dsholder til indhold 4">
            <a:extLst>
              <a:ext uri="{FF2B5EF4-FFF2-40B4-BE49-F238E27FC236}">
                <a16:creationId xmlns:a16="http://schemas.microsoft.com/office/drawing/2014/main" id="{798DD962-BD85-4060-8084-A38DB565104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0964" y="1442492"/>
            <a:ext cx="4052028" cy="1221441"/>
          </a:xfrm>
        </p:spPr>
      </p:pic>
      <p:sp>
        <p:nvSpPr>
          <p:cNvPr id="6" name="Tekstfelt 5">
            <a:extLst>
              <a:ext uri="{FF2B5EF4-FFF2-40B4-BE49-F238E27FC236}">
                <a16:creationId xmlns:a16="http://schemas.microsoft.com/office/drawing/2014/main" id="{70E10FAE-705A-44D2-A849-4E34BB7D1B60}"/>
              </a:ext>
            </a:extLst>
          </p:cNvPr>
          <p:cNvSpPr txBox="1"/>
          <p:nvPr/>
        </p:nvSpPr>
        <p:spPr>
          <a:xfrm>
            <a:off x="4656856" y="2727253"/>
            <a:ext cx="3744416" cy="646331"/>
          </a:xfrm>
          <a:prstGeom prst="rect">
            <a:avLst/>
          </a:prstGeom>
          <a:noFill/>
        </p:spPr>
        <p:txBody>
          <a:bodyPr wrap="square" rtlCol="0">
            <a:spAutoFit/>
          </a:bodyPr>
          <a:lstStyle/>
          <a:p>
            <a:r>
              <a:rPr lang="da-DK" sz="3600" dirty="0"/>
              <a:t>25. April 2025</a:t>
            </a:r>
          </a:p>
        </p:txBody>
      </p:sp>
      <p:sp>
        <p:nvSpPr>
          <p:cNvPr id="7" name="Tekstfelt 6">
            <a:extLst>
              <a:ext uri="{FF2B5EF4-FFF2-40B4-BE49-F238E27FC236}">
                <a16:creationId xmlns:a16="http://schemas.microsoft.com/office/drawing/2014/main" id="{DB8D5C10-DDEA-4654-BBDB-207A862621AD}"/>
              </a:ext>
            </a:extLst>
          </p:cNvPr>
          <p:cNvSpPr txBox="1"/>
          <p:nvPr/>
        </p:nvSpPr>
        <p:spPr>
          <a:xfrm>
            <a:off x="2671988" y="71991"/>
            <a:ext cx="7272808" cy="1200329"/>
          </a:xfrm>
          <a:prstGeom prst="rect">
            <a:avLst/>
          </a:prstGeom>
          <a:noFill/>
        </p:spPr>
        <p:txBody>
          <a:bodyPr wrap="square" rtlCol="0">
            <a:spAutoFit/>
          </a:bodyPr>
          <a:lstStyle/>
          <a:p>
            <a:pPr algn="ctr"/>
            <a:r>
              <a:rPr lang="da-DK" sz="3600" dirty="0"/>
              <a:t>Velkommen til informationsmøde om </a:t>
            </a:r>
          </a:p>
        </p:txBody>
      </p:sp>
      <p:pic>
        <p:nvPicPr>
          <p:cNvPr id="8" name="Billede 7" descr="C:\Users\sive02\AppData\Local\Microsoft\Windows\Temporary Internet Files\Content.Word\2016-09-02 09.44.04.jpg">
            <a:extLst>
              <a:ext uri="{FF2B5EF4-FFF2-40B4-BE49-F238E27FC236}">
                <a16:creationId xmlns:a16="http://schemas.microsoft.com/office/drawing/2014/main" id="{6B0871AB-04F7-4B03-AD0F-146BC4EE58B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3429000"/>
            <a:ext cx="5005064" cy="3429000"/>
          </a:xfrm>
          <a:prstGeom prst="rect">
            <a:avLst/>
          </a:prstGeom>
          <a:noFill/>
          <a:ln>
            <a:noFill/>
          </a:ln>
        </p:spPr>
      </p:pic>
      <p:pic>
        <p:nvPicPr>
          <p:cNvPr id="9" name="Billede 8" descr="C:\Users\sive02\AppData\Local\Microsoft\Windows\Temporary Internet Files\Content.Word\2016-09-02 08.47.07.jpg">
            <a:extLst>
              <a:ext uri="{FF2B5EF4-FFF2-40B4-BE49-F238E27FC236}">
                <a16:creationId xmlns:a16="http://schemas.microsoft.com/office/drawing/2014/main" id="{C1C5BB38-9AA9-4A7B-B254-0E9DA4F69A1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19528" y="3429000"/>
            <a:ext cx="4248472" cy="3429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BF3F176E-ED85-4A21-8004-9F23D6935799}"/>
              </a:ext>
            </a:extLst>
          </p:cNvPr>
          <p:cNvSpPr>
            <a:spLocks noGrp="1"/>
          </p:cNvSpPr>
          <p:nvPr>
            <p:ph type="title"/>
          </p:nvPr>
        </p:nvSpPr>
        <p:spPr>
          <a:xfrm>
            <a:off x="1254734" y="0"/>
            <a:ext cx="9855226" cy="1161288"/>
          </a:xfrm>
          <a:solidFill>
            <a:srgbClr val="FF9966"/>
          </a:solidFill>
        </p:spPr>
        <p:txBody>
          <a:bodyPr/>
          <a:lstStyle/>
          <a:p>
            <a:pPr algn="ctr"/>
            <a:r>
              <a:rPr lang="da-DK" sz="3200" dirty="0"/>
              <a:t>Formiddagsaktiviteter: Hvem skal lave hvad?</a:t>
            </a:r>
          </a:p>
        </p:txBody>
      </p:sp>
      <p:pic>
        <p:nvPicPr>
          <p:cNvPr id="12" name="Pladsholder til indhold 11">
            <a:extLst>
              <a:ext uri="{FF2B5EF4-FFF2-40B4-BE49-F238E27FC236}">
                <a16:creationId xmlns:a16="http://schemas.microsoft.com/office/drawing/2014/main" id="{8D38EA2D-BF80-47A1-9EAD-3B201C1C064D}"/>
              </a:ext>
            </a:extLst>
          </p:cNvPr>
          <p:cNvPicPr>
            <a:picLocks noGrp="1" noChangeAspect="1"/>
          </p:cNvPicPr>
          <p:nvPr>
            <p:ph idx="1"/>
          </p:nvPr>
        </p:nvPicPr>
        <p:blipFill>
          <a:blip r:embed="rId2"/>
          <a:stretch>
            <a:fillRect/>
          </a:stretch>
        </p:blipFill>
        <p:spPr>
          <a:xfrm>
            <a:off x="2468880" y="1303716"/>
            <a:ext cx="6298929" cy="5353116"/>
          </a:xfrm>
          <a:prstGeom prst="rect">
            <a:avLst/>
          </a:prstGeom>
        </p:spPr>
      </p:pic>
    </p:spTree>
    <p:extLst>
      <p:ext uri="{BB962C8B-B14F-4D97-AF65-F5344CB8AC3E}">
        <p14:creationId xmlns:p14="http://schemas.microsoft.com/office/powerpoint/2010/main" val="132911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8BA7DF79-00CA-472D-B3B2-E11B85D930A7}"/>
              </a:ext>
            </a:extLst>
          </p:cNvPr>
          <p:cNvSpPr>
            <a:spLocks noGrp="1"/>
          </p:cNvSpPr>
          <p:nvPr>
            <p:ph idx="1"/>
          </p:nvPr>
        </p:nvSpPr>
        <p:spPr>
          <a:xfrm>
            <a:off x="1524000" y="10696"/>
            <a:ext cx="9144000" cy="754008"/>
          </a:xfrm>
          <a:solidFill>
            <a:srgbClr val="FF9966"/>
          </a:solidFill>
        </p:spPr>
        <p:txBody>
          <a:bodyPr>
            <a:normAutofit/>
          </a:bodyPr>
          <a:lstStyle/>
          <a:p>
            <a:pPr marL="0" indent="0" algn="ctr">
              <a:buNone/>
            </a:pPr>
            <a:r>
              <a:rPr lang="da-DK" dirty="0"/>
              <a:t>Regler atletik – SkOLympiske Lege 2025</a:t>
            </a:r>
          </a:p>
        </p:txBody>
      </p:sp>
      <p:sp>
        <p:nvSpPr>
          <p:cNvPr id="7" name="Titel 6">
            <a:extLst>
              <a:ext uri="{FF2B5EF4-FFF2-40B4-BE49-F238E27FC236}">
                <a16:creationId xmlns:a16="http://schemas.microsoft.com/office/drawing/2014/main" id="{5AABE89A-CB8B-43BE-832B-3B07723043E4}"/>
              </a:ext>
            </a:extLst>
          </p:cNvPr>
          <p:cNvSpPr>
            <a:spLocks noGrp="1"/>
          </p:cNvSpPr>
          <p:nvPr>
            <p:ph type="title"/>
          </p:nvPr>
        </p:nvSpPr>
        <p:spPr>
          <a:xfrm>
            <a:off x="402707" y="1113551"/>
            <a:ext cx="8424936" cy="4824536"/>
          </a:xfrm>
        </p:spPr>
        <p:txBody>
          <a:bodyPr/>
          <a:lstStyle/>
          <a:p>
            <a:r>
              <a:rPr lang="da-DK" sz="1600" b="1" dirty="0"/>
              <a:t>80 m</a:t>
            </a:r>
            <a:br>
              <a:rPr lang="da-DK" sz="1600" dirty="0"/>
            </a:br>
            <a:r>
              <a:rPr lang="da-DK" sz="1600" dirty="0"/>
              <a:t>Hver klasse stiller med 3 drenge og 3 piger til denne disciplin. Alle elever møder ved 80 meterstart. Her bliver eleverne placeret i deres respektive baner og heats. I løbet skal man holde sin bane. I disciplinen får man point efter sin placering i heatet. Når man passerer målstregen, føres deltagerne ind i en sluse, hvor placeringerne noteres ned.</a:t>
            </a:r>
            <a:br>
              <a:rPr lang="da-DK" sz="1600" dirty="0"/>
            </a:br>
            <a:br>
              <a:rPr lang="da-DK" sz="1600" dirty="0"/>
            </a:br>
            <a:r>
              <a:rPr lang="da-DK" sz="1600" b="1" dirty="0"/>
              <a:t>800 m</a:t>
            </a:r>
            <a:r>
              <a:rPr lang="da-DK" sz="1600" dirty="0"/>
              <a:t> </a:t>
            </a:r>
            <a:br>
              <a:rPr lang="da-DK" sz="1600" dirty="0"/>
            </a:br>
            <a:r>
              <a:rPr lang="da-DK" sz="1600" dirty="0"/>
              <a:t>Hver klasse stiller med 2 drenge og 2 piger til denne disciplin. Alle elever møder ved målstregen. Her bliver eleverne placeret i deres respektive heats. I disciplinen får man point efter sin placering i heatet. Når man passerer målstregen, føres deltagerne ind i en sluse, hvor placeringerne noteres ned</a:t>
            </a:r>
            <a:br>
              <a:rPr lang="da-DK" sz="1600" dirty="0"/>
            </a:br>
            <a:br>
              <a:rPr lang="da-DK" sz="1600" dirty="0"/>
            </a:br>
            <a:r>
              <a:rPr lang="da-DK" sz="1600" b="1" dirty="0"/>
              <a:t>4x100 m </a:t>
            </a:r>
            <a:br>
              <a:rPr lang="da-DK" sz="1600" b="1" dirty="0"/>
            </a:br>
            <a:r>
              <a:rPr lang="da-DK" sz="1600" dirty="0"/>
              <a:t>Hver klasse stiller med et pige- og et drenge stafethold. Da der er 16 hold i hvert heat, løber man så vidt muligt i inderbanen. Personen der løber første tur, starter ved målstregen. 2. tur skal stå ved udgangen af første sving. 3. tur skal stå klar i modsatte hjørne af målstregen. 4. tur skal stå nede ved indgangen til stadion. I disciplinen får man point efter sin placering i heatet. Når man passerer målstregen, føres deltagerne ind i en sluse, hvor placeringerne noteres ned.</a:t>
            </a:r>
          </a:p>
        </p:txBody>
      </p:sp>
      <p:pic>
        <p:nvPicPr>
          <p:cNvPr id="3074" name="Picture 2" descr="Atletiktræning til børn i Sparta har fokus på fællesskabet">
            <a:extLst>
              <a:ext uri="{FF2B5EF4-FFF2-40B4-BE49-F238E27FC236}">
                <a16:creationId xmlns:a16="http://schemas.microsoft.com/office/drawing/2014/main" id="{B43B50B8-1D78-4C65-9624-27C51725D2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0533" y="4841003"/>
            <a:ext cx="3014933" cy="20063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Ungdomsatletik">
            <a:extLst>
              <a:ext uri="{FF2B5EF4-FFF2-40B4-BE49-F238E27FC236}">
                <a16:creationId xmlns:a16="http://schemas.microsoft.com/office/drawing/2014/main" id="{396FC160-41E5-4F9C-AB84-429600507A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9725" y="10696"/>
            <a:ext cx="2876550" cy="199560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Atletik for de små - Læs historien her | Nordjyske.dk">
            <a:extLst>
              <a:ext uri="{FF2B5EF4-FFF2-40B4-BE49-F238E27FC236}">
                <a16:creationId xmlns:a16="http://schemas.microsoft.com/office/drawing/2014/main" id="{7CD85CA8-8DDC-46BE-929C-41354C51157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750" t="-486" r="7528" b="486"/>
          <a:stretch/>
        </p:blipFill>
        <p:spPr bwMode="auto">
          <a:xfrm>
            <a:off x="9160533" y="2114550"/>
            <a:ext cx="3408778" cy="2618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2555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A04D6886-D53C-4ABA-9CDB-E864CF016C43}"/>
              </a:ext>
            </a:extLst>
          </p:cNvPr>
          <p:cNvSpPr>
            <a:spLocks noGrp="1"/>
          </p:cNvSpPr>
          <p:nvPr>
            <p:ph idx="1"/>
          </p:nvPr>
        </p:nvSpPr>
        <p:spPr>
          <a:xfrm>
            <a:off x="1400287" y="836712"/>
            <a:ext cx="8229600" cy="5184576"/>
          </a:xfrm>
        </p:spPr>
        <p:txBody>
          <a:bodyPr>
            <a:normAutofit fontScale="92500" lnSpcReduction="10000"/>
          </a:bodyPr>
          <a:lstStyle/>
          <a:p>
            <a:pPr marL="0" indent="0">
              <a:buNone/>
            </a:pPr>
            <a:r>
              <a:rPr lang="da-DK" sz="1600" b="1" dirty="0"/>
              <a:t>Kuglestød </a:t>
            </a:r>
          </a:p>
          <a:p>
            <a:pPr marL="0" indent="0">
              <a:buNone/>
            </a:pPr>
            <a:r>
              <a:rPr lang="da-DK" sz="1600" dirty="0"/>
              <a:t>Hver klasse stiller med 2 drenge og 2 piger til denne disciplin. Pigerne støder med 2 kg og drenge med 3 kg kugler. Disciplinen forgår ved beachvolley- banen. Man får point efter længden på stødet. Kuglestødsgraven inddeles i zoner (2-2,5m.; 2,5-3m. osv.). Man får point efter hvilken zone kugle lander i. Alle deltagere får 2 stød. Resultatet godkendes kun, hvis der er tale om et kuglestød og ikke et kast.</a:t>
            </a:r>
          </a:p>
          <a:p>
            <a:pPr marL="0" indent="0">
              <a:buNone/>
            </a:pPr>
            <a:endParaRPr lang="da-DK" sz="1600" dirty="0"/>
          </a:p>
          <a:p>
            <a:pPr marL="0" indent="0">
              <a:buNone/>
            </a:pPr>
            <a:r>
              <a:rPr lang="da-DK" sz="1600" b="1" dirty="0"/>
              <a:t>Missilkast </a:t>
            </a:r>
          </a:p>
          <a:p>
            <a:pPr marL="0" indent="0">
              <a:buNone/>
            </a:pPr>
            <a:r>
              <a:rPr lang="da-DK" sz="1600" dirty="0"/>
              <a:t>Hver klasse stiller med 2 drenge og 2 piger til denne disciplin. Der kastes med </a:t>
            </a:r>
            <a:r>
              <a:rPr lang="da-DK" sz="1600" dirty="0" err="1"/>
              <a:t>Nerf</a:t>
            </a:r>
            <a:r>
              <a:rPr lang="da-DK" sz="1600" dirty="0"/>
              <a:t> </a:t>
            </a:r>
            <a:r>
              <a:rPr lang="da-DK" sz="1600" dirty="0" err="1"/>
              <a:t>Vortex</a:t>
            </a:r>
            <a:r>
              <a:rPr lang="da-DK" sz="1600" dirty="0"/>
              <a:t> (”hylere”). Disciplinen forgår på fodboldbanen, og man kaster nede fra den ende, hvor der er en lystavle. Man får point efter længden på kastet. Kasteområdet inddeles i zoner (10-15m.; 15-20m. osv.). Man får point efter hvilken zone missilet lander i. Alle deltagere får 2 kast. </a:t>
            </a:r>
          </a:p>
          <a:p>
            <a:pPr marL="0" indent="0">
              <a:buNone/>
            </a:pPr>
            <a:endParaRPr lang="da-DK" sz="1600" dirty="0"/>
          </a:p>
          <a:p>
            <a:pPr marL="0" indent="0">
              <a:buNone/>
            </a:pPr>
            <a:r>
              <a:rPr lang="da-DK" sz="1600" b="1" dirty="0"/>
              <a:t>Længdespring</a:t>
            </a:r>
            <a:r>
              <a:rPr lang="da-DK" sz="1600" dirty="0"/>
              <a:t> </a:t>
            </a:r>
          </a:p>
          <a:p>
            <a:pPr marL="0" indent="0">
              <a:buNone/>
            </a:pPr>
            <a:r>
              <a:rPr lang="da-DK" sz="1600" dirty="0"/>
              <a:t>Hver klasse stiller med 2 drenge og 2 piger til denne disciplin. Man springer fra kanten, og får point efter springets længden. Sandgraven inddeles i zoner (2-2,5m.; 2,5-3m. osv.). Man får point efter, hvilken zone man lander i. Alle deltagere får 2 spring. </a:t>
            </a:r>
          </a:p>
          <a:p>
            <a:pPr marL="0" indent="0">
              <a:buNone/>
            </a:pPr>
            <a:r>
              <a:rPr lang="da-DK" sz="1600" dirty="0"/>
              <a:t>Se også: </a:t>
            </a:r>
            <a:r>
              <a:rPr lang="da-DK" sz="1600" dirty="0">
                <a:hlinkClick r:id="rId2"/>
              </a:rPr>
              <a:t>Regler atletik (frederiksberg.dk)</a:t>
            </a:r>
            <a:endParaRPr lang="da-DK" sz="1600" dirty="0"/>
          </a:p>
        </p:txBody>
      </p:sp>
      <p:sp>
        <p:nvSpPr>
          <p:cNvPr id="4" name="Titel 1">
            <a:extLst>
              <a:ext uri="{FF2B5EF4-FFF2-40B4-BE49-F238E27FC236}">
                <a16:creationId xmlns:a16="http://schemas.microsoft.com/office/drawing/2014/main" id="{D9711C9B-BA8F-45D2-B419-46613004796D}"/>
              </a:ext>
            </a:extLst>
          </p:cNvPr>
          <p:cNvSpPr txBox="1">
            <a:spLocks/>
          </p:cNvSpPr>
          <p:nvPr/>
        </p:nvSpPr>
        <p:spPr>
          <a:xfrm>
            <a:off x="1524000" y="10696"/>
            <a:ext cx="9144000" cy="754008"/>
          </a:xfrm>
          <a:prstGeom prst="rect">
            <a:avLst/>
          </a:prstGeom>
          <a:solidFill>
            <a:srgbClr val="FF9966"/>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da-DK"/>
              <a:t>Regler atletik – SkOLympiske Lege 2023</a:t>
            </a:r>
            <a:endParaRPr lang="da-DK" dirty="0"/>
          </a:p>
        </p:txBody>
      </p:sp>
      <p:pic>
        <p:nvPicPr>
          <p:cNvPr id="2052" name="Picture 4" descr="Nerf Kasteraket &quot;Aero Howler&quot; køb hos Aktiv Sport.dk">
            <a:extLst>
              <a:ext uri="{FF2B5EF4-FFF2-40B4-BE49-F238E27FC236}">
                <a16:creationId xmlns:a16="http://schemas.microsoft.com/office/drawing/2014/main" id="{55375B5A-DA14-4618-8E85-4A0315D840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40065" y="2555838"/>
            <a:ext cx="2031403" cy="203140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NVJ, Stoholm – Athletikklubben &quot;Holstebro&quot; – Vestjyllands atletikcentrum">
            <a:extLst>
              <a:ext uri="{FF2B5EF4-FFF2-40B4-BE49-F238E27FC236}">
                <a16:creationId xmlns:a16="http://schemas.microsoft.com/office/drawing/2014/main" id="{B4830210-20A5-439A-BB32-2AE40BC0B1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40065" y="0"/>
            <a:ext cx="2031403" cy="255583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Kuglekast - Stockphoto #323442 | PantherMedia Billedbureau">
            <a:extLst>
              <a:ext uri="{FF2B5EF4-FFF2-40B4-BE49-F238E27FC236}">
                <a16:creationId xmlns:a16="http://schemas.microsoft.com/office/drawing/2014/main" id="{FEAF39D6-D502-4827-8314-21267FEBB6F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077" r="9022"/>
          <a:stretch/>
        </p:blipFill>
        <p:spPr bwMode="auto">
          <a:xfrm>
            <a:off x="9940065" y="4587240"/>
            <a:ext cx="2080284" cy="2260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8413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5C6A48FB-1478-4D78-978A-8F901306A5C2}"/>
              </a:ext>
            </a:extLst>
          </p:cNvPr>
          <p:cNvSpPr>
            <a:spLocks noGrp="1"/>
          </p:cNvSpPr>
          <p:nvPr>
            <p:ph idx="1"/>
          </p:nvPr>
        </p:nvSpPr>
        <p:spPr/>
        <p:txBody>
          <a:bodyPr>
            <a:normAutofit fontScale="40000" lnSpcReduction="20000"/>
          </a:bodyPr>
          <a:lstStyle/>
          <a:p>
            <a:pPr lvl="0"/>
            <a:r>
              <a:rPr lang="da-DK" sz="2900" dirty="0"/>
              <a:t>Klassen skal stille med et drenge og pigehold, der samler point ind til klassen</a:t>
            </a:r>
          </a:p>
          <a:p>
            <a:pPr lvl="1"/>
            <a:r>
              <a:rPr lang="da-DK" sz="2900" dirty="0"/>
              <a:t>3 personer til 80m, </a:t>
            </a:r>
          </a:p>
          <a:p>
            <a:pPr lvl="1"/>
            <a:r>
              <a:rPr lang="da-DK" sz="2900" dirty="0"/>
              <a:t>2 personer til henholdsvis 800m, længde, kugle og missilkast</a:t>
            </a:r>
          </a:p>
          <a:p>
            <a:pPr lvl="1"/>
            <a:r>
              <a:rPr lang="da-DK" sz="2900" dirty="0"/>
              <a:t>1 pigestafethold + 1 drengestafethold</a:t>
            </a:r>
          </a:p>
          <a:p>
            <a:pPr marL="0" indent="0">
              <a:buNone/>
            </a:pPr>
            <a:endParaRPr lang="da-DK" sz="2900" dirty="0"/>
          </a:p>
          <a:p>
            <a:pPr lvl="0"/>
            <a:r>
              <a:rPr lang="da-DK" sz="2900" b="1" dirty="0"/>
              <a:t>80 m:</a:t>
            </a:r>
            <a:r>
              <a:rPr lang="da-DK" sz="2900" dirty="0"/>
              <a:t> man skal ikke løbe i samme heat som sine klassekammerater</a:t>
            </a:r>
          </a:p>
          <a:p>
            <a:pPr lvl="0"/>
            <a:r>
              <a:rPr lang="da-DK" sz="2900" b="1" dirty="0"/>
              <a:t>800m:</a:t>
            </a:r>
            <a:r>
              <a:rPr lang="da-DK" sz="2900" dirty="0"/>
              <a:t> der er 2 heats for drenge og piger. Alle klasser skal stille med en løber i hvert heat. Når man er færdig med løbet, skal man løbe ind i en sluse, og stille sig i den rækkefølgen man passerer målstregen.</a:t>
            </a:r>
          </a:p>
          <a:p>
            <a:pPr lvl="0"/>
            <a:r>
              <a:rPr lang="da-DK" sz="2900" b="1" dirty="0"/>
              <a:t>Kuglestød</a:t>
            </a:r>
            <a:r>
              <a:rPr lang="da-DK" sz="2900" dirty="0"/>
              <a:t> foregår på beachvolleybanen. Der vil være to forskellige kuglestødsbaner. På skiltene (og oversigtskortet) kan eleverne se, hvilken kuglestødsbane, man skal støde fra. Eleverne bliver  opstillet i rækkefølge, og støder efter tur.</a:t>
            </a:r>
          </a:p>
          <a:p>
            <a:pPr lvl="0"/>
            <a:r>
              <a:rPr lang="da-DK" sz="2900" b="1" dirty="0"/>
              <a:t>Missilkast</a:t>
            </a:r>
            <a:r>
              <a:rPr lang="da-DK" sz="2900" dirty="0"/>
              <a:t> foregår på kunstgræsbanen, i den ende hvor petanquebanerne ligger. Der vil være to forskellige kastebaner. På skiltene (og oversigtskortet) kan eleverne se, hvilken bane, man skal kaste fra. Eleverne bliver  opstillet i rækkefølge, og kaster efter tur.</a:t>
            </a:r>
          </a:p>
          <a:p>
            <a:pPr lvl="0"/>
            <a:r>
              <a:rPr lang="da-DK" sz="2900" b="1" dirty="0"/>
              <a:t>Længde </a:t>
            </a:r>
            <a:r>
              <a:rPr lang="da-DK" sz="2900" dirty="0"/>
              <a:t>foregår på længdespringsgravene. Der vil være to forskellige springbaner. På skiltene (og oversigtskortet) kan eleverne se, hvilken ende, man skal springe i. Eleverne bliver  opstillet i rækkefølge, og springer efter tur.</a:t>
            </a:r>
          </a:p>
          <a:p>
            <a:pPr lvl="0"/>
            <a:r>
              <a:rPr lang="da-DK" sz="2900" b="1" dirty="0"/>
              <a:t>4x100m:</a:t>
            </a:r>
            <a:r>
              <a:rPr lang="da-DK" sz="2900" dirty="0"/>
              <a:t>  Der skal laves et pige, og et drengehold. I skal på forhånd være opmærksom på, hvor løberne skal stå klar. Man får ikke tildelt en bane - alle løber inde ved kanten. Når man er færdig med løbet, skal man løbe ind i en sluse, og stille sig i den rækkefølgen man passerer målstregen.</a:t>
            </a:r>
          </a:p>
          <a:p>
            <a:pPr marL="0" indent="0">
              <a:buNone/>
            </a:pPr>
            <a:endParaRPr lang="da-DK" sz="2900" dirty="0"/>
          </a:p>
          <a:p>
            <a:endParaRPr lang="da-DK" dirty="0"/>
          </a:p>
        </p:txBody>
      </p:sp>
      <p:sp>
        <p:nvSpPr>
          <p:cNvPr id="4" name="Titel 1">
            <a:extLst>
              <a:ext uri="{FF2B5EF4-FFF2-40B4-BE49-F238E27FC236}">
                <a16:creationId xmlns:a16="http://schemas.microsoft.com/office/drawing/2014/main" id="{77A462A3-13B5-4DE2-91EA-B9D222681081}"/>
              </a:ext>
            </a:extLst>
          </p:cNvPr>
          <p:cNvSpPr>
            <a:spLocks noGrp="1"/>
          </p:cNvSpPr>
          <p:nvPr>
            <p:ph type="title"/>
          </p:nvPr>
        </p:nvSpPr>
        <p:spPr>
          <a:xfrm>
            <a:off x="1524000" y="0"/>
            <a:ext cx="9144000" cy="1143000"/>
          </a:xfrm>
          <a:solidFill>
            <a:srgbClr val="FF9966"/>
          </a:solidFill>
        </p:spPr>
        <p:txBody>
          <a:bodyPr/>
          <a:lstStyle/>
          <a:p>
            <a:pPr algn="ctr"/>
            <a:r>
              <a:rPr lang="da-DK" dirty="0"/>
              <a:t>Afklarende information</a:t>
            </a:r>
          </a:p>
        </p:txBody>
      </p:sp>
    </p:spTree>
    <p:extLst>
      <p:ext uri="{BB962C8B-B14F-4D97-AF65-F5344CB8AC3E}">
        <p14:creationId xmlns:p14="http://schemas.microsoft.com/office/powerpoint/2010/main" val="1897105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670200D8-4FCE-4660-92A3-19735C2ECD96}"/>
              </a:ext>
            </a:extLst>
          </p:cNvPr>
          <p:cNvSpPr>
            <a:spLocks noGrp="1"/>
          </p:cNvSpPr>
          <p:nvPr>
            <p:ph type="title"/>
          </p:nvPr>
        </p:nvSpPr>
        <p:spPr>
          <a:xfrm>
            <a:off x="1524000" y="0"/>
            <a:ext cx="9595104" cy="1143000"/>
          </a:xfrm>
          <a:solidFill>
            <a:srgbClr val="FF9966"/>
          </a:solidFill>
        </p:spPr>
        <p:txBody>
          <a:bodyPr/>
          <a:lstStyle/>
          <a:p>
            <a:pPr algn="ctr"/>
            <a:r>
              <a:rPr lang="da-DK" sz="2800" dirty="0"/>
              <a:t>Eftermiddag, eksempel på aktivitet: 80 m. sprint</a:t>
            </a:r>
          </a:p>
        </p:txBody>
      </p:sp>
      <p:pic>
        <p:nvPicPr>
          <p:cNvPr id="2" name="Billede 1">
            <a:extLst>
              <a:ext uri="{FF2B5EF4-FFF2-40B4-BE49-F238E27FC236}">
                <a16:creationId xmlns:a16="http://schemas.microsoft.com/office/drawing/2014/main" id="{1224B928-30E1-426B-A5B5-6FEA9AB8C839}"/>
              </a:ext>
            </a:extLst>
          </p:cNvPr>
          <p:cNvPicPr>
            <a:picLocks noChangeAspect="1"/>
          </p:cNvPicPr>
          <p:nvPr/>
        </p:nvPicPr>
        <p:blipFill>
          <a:blip r:embed="rId2"/>
          <a:stretch>
            <a:fillRect/>
          </a:stretch>
        </p:blipFill>
        <p:spPr>
          <a:xfrm>
            <a:off x="1734311" y="1255786"/>
            <a:ext cx="8946541" cy="5516210"/>
          </a:xfrm>
          <a:prstGeom prst="rect">
            <a:avLst/>
          </a:prstGeom>
        </p:spPr>
      </p:pic>
    </p:spTree>
    <p:extLst>
      <p:ext uri="{BB962C8B-B14F-4D97-AF65-F5344CB8AC3E}">
        <p14:creationId xmlns:p14="http://schemas.microsoft.com/office/powerpoint/2010/main" val="45762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E8BDFBF1-7880-400D-B9F9-C1C72DE8DE11}"/>
              </a:ext>
            </a:extLst>
          </p:cNvPr>
          <p:cNvSpPr>
            <a:spLocks noGrp="1"/>
          </p:cNvSpPr>
          <p:nvPr>
            <p:ph type="title"/>
          </p:nvPr>
        </p:nvSpPr>
        <p:spPr>
          <a:xfrm>
            <a:off x="1524000" y="0"/>
            <a:ext cx="9585960" cy="986546"/>
          </a:xfrm>
          <a:solidFill>
            <a:srgbClr val="FF9966"/>
          </a:solidFill>
        </p:spPr>
        <p:txBody>
          <a:bodyPr/>
          <a:lstStyle/>
          <a:p>
            <a:pPr algn="ctr"/>
            <a:r>
              <a:rPr lang="da-DK" sz="2800" dirty="0"/>
              <a:t>Dommerplan</a:t>
            </a:r>
          </a:p>
        </p:txBody>
      </p:sp>
      <p:pic>
        <p:nvPicPr>
          <p:cNvPr id="7" name="Picture 2" descr="Idrættens Analyseinstitut - Danske børn og unge er ikke så aktive">
            <a:extLst>
              <a:ext uri="{FF2B5EF4-FFF2-40B4-BE49-F238E27FC236}">
                <a16:creationId xmlns:a16="http://schemas.microsoft.com/office/drawing/2014/main" id="{19467A4A-58EB-4262-814E-70983E5B98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642"/>
          <a:stretch/>
        </p:blipFill>
        <p:spPr bwMode="auto">
          <a:xfrm>
            <a:off x="2551931" y="2902215"/>
            <a:ext cx="6628645" cy="3608314"/>
          </a:xfrm>
          <a:prstGeom prst="rect">
            <a:avLst/>
          </a:prstGeom>
          <a:noFill/>
          <a:extLst>
            <a:ext uri="{909E8E84-426E-40DD-AFC4-6F175D3DCCD1}">
              <a14:hiddenFill xmlns:a14="http://schemas.microsoft.com/office/drawing/2010/main">
                <a:solidFill>
                  <a:srgbClr val="FFFFFF"/>
                </a:solidFill>
              </a14:hiddenFill>
            </a:ext>
          </a:extLst>
        </p:spPr>
      </p:pic>
      <p:pic>
        <p:nvPicPr>
          <p:cNvPr id="2" name="Billede 1">
            <a:extLst>
              <a:ext uri="{FF2B5EF4-FFF2-40B4-BE49-F238E27FC236}">
                <a16:creationId xmlns:a16="http://schemas.microsoft.com/office/drawing/2014/main" id="{FC596F40-C979-4567-BEDB-65C158D66E28}"/>
              </a:ext>
            </a:extLst>
          </p:cNvPr>
          <p:cNvPicPr>
            <a:picLocks noChangeAspect="1"/>
          </p:cNvPicPr>
          <p:nvPr/>
        </p:nvPicPr>
        <p:blipFill>
          <a:blip r:embed="rId3"/>
          <a:stretch>
            <a:fillRect/>
          </a:stretch>
        </p:blipFill>
        <p:spPr>
          <a:xfrm>
            <a:off x="1524000" y="986546"/>
            <a:ext cx="9585960" cy="1714500"/>
          </a:xfrm>
          <a:prstGeom prst="rect">
            <a:avLst/>
          </a:prstGeom>
        </p:spPr>
      </p:pic>
    </p:spTree>
    <p:extLst>
      <p:ext uri="{BB962C8B-B14F-4D97-AF65-F5344CB8AC3E}">
        <p14:creationId xmlns:p14="http://schemas.microsoft.com/office/powerpoint/2010/main" val="1667471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2F3FBF-C822-4176-9B3B-2C2D7D1597DF}"/>
              </a:ext>
            </a:extLst>
          </p:cNvPr>
          <p:cNvSpPr>
            <a:spLocks noGrp="1"/>
          </p:cNvSpPr>
          <p:nvPr>
            <p:ph type="title"/>
          </p:nvPr>
        </p:nvSpPr>
        <p:spPr/>
        <p:txBody>
          <a:bodyPr/>
          <a:lstStyle/>
          <a:p>
            <a:r>
              <a:rPr lang="da-DK" dirty="0"/>
              <a:t>            Mere information</a:t>
            </a:r>
          </a:p>
        </p:txBody>
      </p:sp>
      <p:sp>
        <p:nvSpPr>
          <p:cNvPr id="3" name="Pladsholder til indhold 2">
            <a:extLst>
              <a:ext uri="{FF2B5EF4-FFF2-40B4-BE49-F238E27FC236}">
                <a16:creationId xmlns:a16="http://schemas.microsoft.com/office/drawing/2014/main" id="{32BAEA06-2CAE-4EF5-81E4-36D549E61AF0}"/>
              </a:ext>
            </a:extLst>
          </p:cNvPr>
          <p:cNvSpPr>
            <a:spLocks noGrp="1"/>
          </p:cNvSpPr>
          <p:nvPr>
            <p:ph idx="1"/>
          </p:nvPr>
        </p:nvSpPr>
        <p:spPr>
          <a:xfrm>
            <a:off x="875201" y="1331259"/>
            <a:ext cx="8946541" cy="3853927"/>
          </a:xfrm>
        </p:spPr>
        <p:txBody>
          <a:bodyPr>
            <a:normAutofit/>
          </a:bodyPr>
          <a:lstStyle/>
          <a:p>
            <a:pPr marL="0" indent="0" algn="ctr">
              <a:buNone/>
            </a:pPr>
            <a:r>
              <a:rPr lang="da-DK" dirty="0"/>
              <a:t>På siden ”samme om løfterne” kan I finde:</a:t>
            </a:r>
          </a:p>
          <a:p>
            <a:r>
              <a:rPr lang="da-DK" dirty="0"/>
              <a:t>Invitation til De SkOLympiske Lege</a:t>
            </a:r>
          </a:p>
          <a:p>
            <a:r>
              <a:rPr lang="da-DK" dirty="0"/>
              <a:t>Undervisningsmateriale i atletik, der kan arbejdes med op til Legene</a:t>
            </a:r>
          </a:p>
          <a:p>
            <a:r>
              <a:rPr lang="da-DK" dirty="0"/>
              <a:t>Regler for formiddagsaktiviteterne</a:t>
            </a:r>
          </a:p>
          <a:p>
            <a:r>
              <a:rPr lang="da-DK" dirty="0"/>
              <a:t>Regler for atletik disciplinerne</a:t>
            </a:r>
          </a:p>
          <a:p>
            <a:r>
              <a:rPr lang="da-DK" dirty="0"/>
              <a:t>Hvilke aktiviteter I skal lave med Jeres klasse og hvornår</a:t>
            </a:r>
          </a:p>
          <a:p>
            <a:r>
              <a:rPr lang="da-DK" dirty="0"/>
              <a:t>Den røde tråd i idrætsundervisningen, med undervisningsmateriale til en lang række idrætsdiscipliner</a:t>
            </a:r>
          </a:p>
          <a:p>
            <a:pPr marL="0" indent="0" algn="ctr">
              <a:buNone/>
            </a:pPr>
            <a:r>
              <a:rPr lang="da-DK" dirty="0"/>
              <a:t>Se mere på:</a:t>
            </a:r>
            <a:r>
              <a:rPr lang="nb-NO" dirty="0">
                <a:hlinkClick r:id="rId2"/>
              </a:rPr>
              <a:t>De SkOLympiske Lege (6. klasse) (frederiksberg.dk)</a:t>
            </a:r>
            <a:endParaRPr lang="da-DK" dirty="0"/>
          </a:p>
        </p:txBody>
      </p:sp>
      <p:pic>
        <p:nvPicPr>
          <p:cNvPr id="4" name="Billede 3">
            <a:extLst>
              <a:ext uri="{FF2B5EF4-FFF2-40B4-BE49-F238E27FC236}">
                <a16:creationId xmlns:a16="http://schemas.microsoft.com/office/drawing/2014/main" id="{0D693795-805A-4D60-9255-00443A1B1467}"/>
              </a:ext>
            </a:extLst>
          </p:cNvPr>
          <p:cNvPicPr>
            <a:picLocks noChangeAspect="1"/>
          </p:cNvPicPr>
          <p:nvPr/>
        </p:nvPicPr>
        <p:blipFill>
          <a:blip r:embed="rId3"/>
          <a:stretch>
            <a:fillRect/>
          </a:stretch>
        </p:blipFill>
        <p:spPr>
          <a:xfrm>
            <a:off x="-204395" y="5526740"/>
            <a:ext cx="12177655" cy="1331260"/>
          </a:xfrm>
          <a:prstGeom prst="rect">
            <a:avLst/>
          </a:prstGeom>
        </p:spPr>
      </p:pic>
    </p:spTree>
    <p:extLst>
      <p:ext uri="{BB962C8B-B14F-4D97-AF65-F5344CB8AC3E}">
        <p14:creationId xmlns:p14="http://schemas.microsoft.com/office/powerpoint/2010/main" val="1627287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24FF24-0B50-49FE-B834-629EB351E0BC}"/>
              </a:ext>
            </a:extLst>
          </p:cNvPr>
          <p:cNvSpPr>
            <a:spLocks noGrp="1"/>
          </p:cNvSpPr>
          <p:nvPr>
            <p:ph type="title"/>
          </p:nvPr>
        </p:nvSpPr>
        <p:spPr>
          <a:xfrm>
            <a:off x="1775520" y="404664"/>
            <a:ext cx="8568952" cy="1143000"/>
          </a:xfrm>
        </p:spPr>
        <p:txBody>
          <a:bodyPr/>
          <a:lstStyle/>
          <a:p>
            <a:pPr algn="ctr"/>
            <a:r>
              <a:rPr lang="da-DK" sz="3600" dirty="0"/>
              <a:t>Formål med informationsmødet i dag er:</a:t>
            </a:r>
          </a:p>
        </p:txBody>
      </p:sp>
      <p:sp>
        <p:nvSpPr>
          <p:cNvPr id="3" name="Pladsholder til indhold 2">
            <a:extLst>
              <a:ext uri="{FF2B5EF4-FFF2-40B4-BE49-F238E27FC236}">
                <a16:creationId xmlns:a16="http://schemas.microsoft.com/office/drawing/2014/main" id="{0CEF39B9-0BBA-41B1-BFF0-34A65DC58347}"/>
              </a:ext>
            </a:extLst>
          </p:cNvPr>
          <p:cNvSpPr>
            <a:spLocks noGrp="1"/>
          </p:cNvSpPr>
          <p:nvPr>
            <p:ph idx="1"/>
          </p:nvPr>
        </p:nvSpPr>
        <p:spPr/>
        <p:txBody>
          <a:bodyPr>
            <a:normAutofit/>
          </a:bodyPr>
          <a:lstStyle/>
          <a:p>
            <a:r>
              <a:rPr lang="da-DK" dirty="0"/>
              <a:t>At give jer overblik over hvordan ”De </a:t>
            </a:r>
            <a:r>
              <a:rPr lang="da-DK" dirty="0" err="1"/>
              <a:t>SkOLympiske</a:t>
            </a:r>
            <a:r>
              <a:rPr lang="da-DK" dirty="0"/>
              <a:t> Lege” afvikles</a:t>
            </a:r>
          </a:p>
          <a:p>
            <a:r>
              <a:rPr lang="da-DK" dirty="0"/>
              <a:t>At I, inden i går herfra i dag, er sikre på hvilke aktiviteter 6. klasserne fra jeres skole skal igennem på dagen</a:t>
            </a:r>
          </a:p>
          <a:p>
            <a:r>
              <a:rPr lang="da-DK" dirty="0"/>
              <a:t>At I klædes på til, at kunne orientere jeres kollegaer på 6. årgang, om hvordan dagen forløber, hvad de skal forberede inden samt, hvor de skal hjælpe som dommere på dagen</a:t>
            </a:r>
          </a:p>
          <a:p>
            <a:pPr marL="0" indent="0">
              <a:buNone/>
            </a:pPr>
            <a:endParaRPr lang="da-DK" dirty="0"/>
          </a:p>
        </p:txBody>
      </p:sp>
      <p:pic>
        <p:nvPicPr>
          <p:cNvPr id="1028" name="Picture 4" descr="Sådan skaber du overblik og handling i hverdagen med ugentlige ”Topmøder” -  Netværks Akademiet">
            <a:extLst>
              <a:ext uri="{FF2B5EF4-FFF2-40B4-BE49-F238E27FC236}">
                <a16:creationId xmlns:a16="http://schemas.microsoft.com/office/drawing/2014/main" id="{FFD889AD-9AF4-437B-9B44-77F31EB890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4575" y="4482894"/>
            <a:ext cx="3168408" cy="2135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629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398174-AED8-4B96-AD01-F63058D5F5E9}"/>
              </a:ext>
            </a:extLst>
          </p:cNvPr>
          <p:cNvSpPr>
            <a:spLocks noGrp="1"/>
          </p:cNvSpPr>
          <p:nvPr>
            <p:ph type="title"/>
          </p:nvPr>
        </p:nvSpPr>
        <p:spPr/>
        <p:txBody>
          <a:bodyPr/>
          <a:lstStyle/>
          <a:p>
            <a:pPr algn="ctr"/>
            <a:r>
              <a:rPr lang="da-DK" dirty="0"/>
              <a:t>Hvad er De SkOLympiske Lege? </a:t>
            </a:r>
          </a:p>
        </p:txBody>
      </p:sp>
      <p:sp>
        <p:nvSpPr>
          <p:cNvPr id="3" name="Pladsholder til indhold 2">
            <a:extLst>
              <a:ext uri="{FF2B5EF4-FFF2-40B4-BE49-F238E27FC236}">
                <a16:creationId xmlns:a16="http://schemas.microsoft.com/office/drawing/2014/main" id="{D1556B58-4190-4594-93C6-F0FDC388601E}"/>
              </a:ext>
            </a:extLst>
          </p:cNvPr>
          <p:cNvSpPr>
            <a:spLocks noGrp="1"/>
          </p:cNvSpPr>
          <p:nvPr>
            <p:ph idx="1"/>
          </p:nvPr>
        </p:nvSpPr>
        <p:spPr>
          <a:xfrm>
            <a:off x="1103312" y="2052918"/>
            <a:ext cx="8946541" cy="4352364"/>
          </a:xfrm>
        </p:spPr>
        <p:txBody>
          <a:bodyPr/>
          <a:lstStyle/>
          <a:p>
            <a:pPr marL="0" indent="0" algn="ctr">
              <a:buNone/>
            </a:pPr>
            <a:r>
              <a:rPr lang="nb-NO" dirty="0">
                <a:hlinkClick r:id="rId2"/>
              </a:rPr>
              <a:t>De SkOLympiske Lege (6. klasse)</a:t>
            </a:r>
            <a:endParaRPr lang="nb-NO" dirty="0"/>
          </a:p>
          <a:p>
            <a:endParaRPr lang="da-DK" dirty="0"/>
          </a:p>
        </p:txBody>
      </p:sp>
      <p:pic>
        <p:nvPicPr>
          <p:cNvPr id="4" name="Billede 3">
            <a:extLst>
              <a:ext uri="{FF2B5EF4-FFF2-40B4-BE49-F238E27FC236}">
                <a16:creationId xmlns:a16="http://schemas.microsoft.com/office/drawing/2014/main" id="{4854BCD8-8AF1-46B3-B77B-34543A46B1D2}"/>
              </a:ext>
            </a:extLst>
          </p:cNvPr>
          <p:cNvPicPr>
            <a:picLocks noChangeAspect="1"/>
          </p:cNvPicPr>
          <p:nvPr/>
        </p:nvPicPr>
        <p:blipFill rotWithShape="1">
          <a:blip r:embed="rId3"/>
          <a:srcRect l="2053"/>
          <a:stretch/>
        </p:blipFill>
        <p:spPr>
          <a:xfrm>
            <a:off x="1772678" y="3107098"/>
            <a:ext cx="7607807" cy="2580808"/>
          </a:xfrm>
          <a:prstGeom prst="rect">
            <a:avLst/>
          </a:prstGeom>
        </p:spPr>
      </p:pic>
    </p:spTree>
    <p:extLst>
      <p:ext uri="{BB962C8B-B14F-4D97-AF65-F5344CB8AC3E}">
        <p14:creationId xmlns:p14="http://schemas.microsoft.com/office/powerpoint/2010/main" val="3138230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F673E1-A673-4E2E-8E1E-FEAA9CFA06E5}"/>
              </a:ext>
            </a:extLst>
          </p:cNvPr>
          <p:cNvSpPr>
            <a:spLocks noGrp="1"/>
          </p:cNvSpPr>
          <p:nvPr>
            <p:ph type="title"/>
          </p:nvPr>
        </p:nvSpPr>
        <p:spPr/>
        <p:txBody>
          <a:bodyPr/>
          <a:lstStyle/>
          <a:p>
            <a:pPr algn="ctr"/>
            <a:r>
              <a:rPr lang="da-DK" dirty="0"/>
              <a:t>Program for dagen </a:t>
            </a:r>
          </a:p>
        </p:txBody>
      </p:sp>
      <p:sp>
        <p:nvSpPr>
          <p:cNvPr id="3" name="Pladsholder til indhold 2">
            <a:extLst>
              <a:ext uri="{FF2B5EF4-FFF2-40B4-BE49-F238E27FC236}">
                <a16:creationId xmlns:a16="http://schemas.microsoft.com/office/drawing/2014/main" id="{EF8F2B8D-4B2D-4E47-8C08-E18CA47CE8D5}"/>
              </a:ext>
            </a:extLst>
          </p:cNvPr>
          <p:cNvSpPr>
            <a:spLocks noGrp="1"/>
          </p:cNvSpPr>
          <p:nvPr>
            <p:ph idx="1"/>
          </p:nvPr>
        </p:nvSpPr>
        <p:spPr>
          <a:xfrm>
            <a:off x="1103312" y="1335024"/>
            <a:ext cx="8946541" cy="4913375"/>
          </a:xfrm>
        </p:spPr>
        <p:txBody>
          <a:bodyPr/>
          <a:lstStyle/>
          <a:p>
            <a:r>
              <a:rPr lang="da-DK" dirty="0"/>
              <a:t>Kl. 09.00 Mødetid for alle i kastegården</a:t>
            </a:r>
          </a:p>
          <a:p>
            <a:r>
              <a:rPr lang="da-DK" dirty="0"/>
              <a:t>Kl. 09.15 Indmarch for alle og åbningsceremoni</a:t>
            </a:r>
          </a:p>
          <a:p>
            <a:pPr marL="0" indent="0">
              <a:buNone/>
            </a:pPr>
            <a:r>
              <a:rPr lang="da-DK"/>
              <a:t>Efter åbningsceremonien </a:t>
            </a:r>
            <a:r>
              <a:rPr lang="da-DK" dirty="0"/>
              <a:t>starter første halvdel af programmet, hvor eleverne bl.a. skal dyste i skumtennis, petanque, kæphesteridning og meget mere!</a:t>
            </a:r>
          </a:p>
          <a:p>
            <a:r>
              <a:rPr lang="da-DK" dirty="0"/>
              <a:t>Kl. 09.45-10.15 Første runde af aktiviteter</a:t>
            </a:r>
          </a:p>
          <a:p>
            <a:r>
              <a:rPr lang="da-DK" dirty="0"/>
              <a:t>Kl. 10.25-10.55 Anden runde af aktiviteter</a:t>
            </a:r>
          </a:p>
          <a:p>
            <a:r>
              <a:rPr lang="da-DK" dirty="0"/>
              <a:t>Kl. 11.05-11.35 Tredje runde af aktiviteter</a:t>
            </a:r>
          </a:p>
          <a:p>
            <a:pPr marL="0" indent="0">
              <a:buNone/>
            </a:pPr>
            <a:r>
              <a:rPr lang="da-DK" dirty="0"/>
              <a:t>Frokostpause fra kl. 11.35-12.15</a:t>
            </a:r>
          </a:p>
          <a:p>
            <a:r>
              <a:rPr lang="da-DK" dirty="0"/>
              <a:t>Kl. 12.15-14.30 Atletik konkurrencer hvor der konkurreres i 80m, 800m, ”hyler-kast”, kuglestød, længdespring og 4x100m stafet</a:t>
            </a:r>
          </a:p>
          <a:p>
            <a:r>
              <a:rPr lang="da-DK" dirty="0"/>
              <a:t>Ca. Kl. 14.40 Præmieoverrækkelse og afslutning</a:t>
            </a:r>
          </a:p>
          <a:p>
            <a:endParaRPr lang="da-DK" dirty="0"/>
          </a:p>
          <a:p>
            <a:endParaRPr lang="da-DK" dirty="0"/>
          </a:p>
        </p:txBody>
      </p:sp>
    </p:spTree>
    <p:extLst>
      <p:ext uri="{BB962C8B-B14F-4D97-AF65-F5344CB8AC3E}">
        <p14:creationId xmlns:p14="http://schemas.microsoft.com/office/powerpoint/2010/main" val="428309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75405D-E652-4943-9C73-4B6E68CE9884}"/>
              </a:ext>
            </a:extLst>
          </p:cNvPr>
          <p:cNvSpPr>
            <a:spLocks noGrp="1"/>
          </p:cNvSpPr>
          <p:nvPr>
            <p:ph type="title"/>
          </p:nvPr>
        </p:nvSpPr>
        <p:spPr>
          <a:xfrm>
            <a:off x="1097280" y="1"/>
            <a:ext cx="10049256" cy="1024127"/>
          </a:xfrm>
          <a:solidFill>
            <a:srgbClr val="FF9966"/>
          </a:solidFill>
        </p:spPr>
        <p:txBody>
          <a:bodyPr/>
          <a:lstStyle/>
          <a:p>
            <a:pPr algn="ctr"/>
            <a:r>
              <a:rPr lang="da-DK" dirty="0"/>
              <a:t>Formiddagsaktiviteter</a:t>
            </a:r>
          </a:p>
        </p:txBody>
      </p:sp>
      <p:pic>
        <p:nvPicPr>
          <p:cNvPr id="7" name="Billede 6">
            <a:extLst>
              <a:ext uri="{FF2B5EF4-FFF2-40B4-BE49-F238E27FC236}">
                <a16:creationId xmlns:a16="http://schemas.microsoft.com/office/drawing/2014/main" id="{E09A1966-ABD6-4A83-B828-CE66FED70D3A}"/>
              </a:ext>
            </a:extLst>
          </p:cNvPr>
          <p:cNvPicPr>
            <a:picLocks noChangeAspect="1"/>
          </p:cNvPicPr>
          <p:nvPr/>
        </p:nvPicPr>
        <p:blipFill>
          <a:blip r:embed="rId2"/>
          <a:stretch>
            <a:fillRect/>
          </a:stretch>
        </p:blipFill>
        <p:spPr>
          <a:xfrm>
            <a:off x="1097280" y="1024128"/>
            <a:ext cx="10049256" cy="5833871"/>
          </a:xfrm>
          <a:prstGeom prst="rect">
            <a:avLst/>
          </a:prstGeom>
        </p:spPr>
      </p:pic>
    </p:spTree>
    <p:extLst>
      <p:ext uri="{BB962C8B-B14F-4D97-AF65-F5344CB8AC3E}">
        <p14:creationId xmlns:p14="http://schemas.microsoft.com/office/powerpoint/2010/main" val="515953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6D5C8E69-1426-467F-8F6D-5465C654951D}"/>
              </a:ext>
            </a:extLst>
          </p:cNvPr>
          <p:cNvSpPr>
            <a:spLocks noGrp="1"/>
          </p:cNvSpPr>
          <p:nvPr>
            <p:ph idx="1"/>
          </p:nvPr>
        </p:nvSpPr>
        <p:spPr>
          <a:xfrm>
            <a:off x="479369" y="1687158"/>
            <a:ext cx="4910213" cy="4195481"/>
          </a:xfrm>
        </p:spPr>
        <p:txBody>
          <a:bodyPr>
            <a:normAutofit lnSpcReduction="10000"/>
          </a:bodyPr>
          <a:lstStyle/>
          <a:p>
            <a:r>
              <a:rPr lang="da-DK" dirty="0"/>
              <a:t>Alle klasser skal deles op i to hold. Men de to hold går rundt sammen i samme gruppe.</a:t>
            </a:r>
          </a:p>
          <a:p>
            <a:pPr marL="0" indent="0">
              <a:buNone/>
            </a:pPr>
            <a:endParaRPr lang="da-DK" dirty="0"/>
          </a:p>
          <a:p>
            <a:r>
              <a:rPr lang="da-DK" dirty="0"/>
              <a:t>Alle klasser kommer forbi tre forskellige poster</a:t>
            </a:r>
          </a:p>
          <a:p>
            <a:pPr marL="0" indent="0">
              <a:buNone/>
            </a:pPr>
            <a:endParaRPr lang="da-DK" dirty="0"/>
          </a:p>
          <a:p>
            <a:r>
              <a:rPr lang="da-DK" dirty="0"/>
              <a:t>Alle grupper bliver fulgt rundt af en elev fra 10. Klasse, der har en udspecificeret plan for dysterne. HUSK at 10. klasserne også er elever, som prøver SkOLympiske Lege for første gang.</a:t>
            </a:r>
          </a:p>
          <a:p>
            <a:endParaRPr lang="da-DK" dirty="0"/>
          </a:p>
          <a:p>
            <a:endParaRPr lang="da-DK" dirty="0"/>
          </a:p>
        </p:txBody>
      </p:sp>
      <p:sp>
        <p:nvSpPr>
          <p:cNvPr id="4" name="Titel 1">
            <a:extLst>
              <a:ext uri="{FF2B5EF4-FFF2-40B4-BE49-F238E27FC236}">
                <a16:creationId xmlns:a16="http://schemas.microsoft.com/office/drawing/2014/main" id="{D4E81329-F66B-4EFA-929C-C1AE10D922DE}"/>
              </a:ext>
            </a:extLst>
          </p:cNvPr>
          <p:cNvSpPr>
            <a:spLocks noGrp="1"/>
          </p:cNvSpPr>
          <p:nvPr>
            <p:ph type="title"/>
          </p:nvPr>
        </p:nvSpPr>
        <p:spPr>
          <a:xfrm>
            <a:off x="0" y="-27384"/>
            <a:ext cx="5915213" cy="1318302"/>
          </a:xfrm>
          <a:solidFill>
            <a:srgbClr val="FF9966"/>
          </a:solidFill>
        </p:spPr>
        <p:txBody>
          <a:bodyPr/>
          <a:lstStyle/>
          <a:p>
            <a:pPr algn="ctr"/>
            <a:r>
              <a:rPr lang="da-DK" dirty="0"/>
              <a:t>Afklarende information</a:t>
            </a:r>
          </a:p>
        </p:txBody>
      </p:sp>
      <p:pic>
        <p:nvPicPr>
          <p:cNvPr id="5" name="Billede 4">
            <a:extLst>
              <a:ext uri="{FF2B5EF4-FFF2-40B4-BE49-F238E27FC236}">
                <a16:creationId xmlns:a16="http://schemas.microsoft.com/office/drawing/2014/main" id="{F0DADF99-2D77-4142-9B91-085526B8F868}"/>
              </a:ext>
            </a:extLst>
          </p:cNvPr>
          <p:cNvPicPr>
            <a:picLocks noChangeAspect="1"/>
          </p:cNvPicPr>
          <p:nvPr/>
        </p:nvPicPr>
        <p:blipFill>
          <a:blip r:embed="rId2"/>
          <a:stretch>
            <a:fillRect/>
          </a:stretch>
        </p:blipFill>
        <p:spPr>
          <a:xfrm>
            <a:off x="5389582" y="-27384"/>
            <a:ext cx="7363853" cy="6885384"/>
          </a:xfrm>
          <a:prstGeom prst="rect">
            <a:avLst/>
          </a:prstGeom>
        </p:spPr>
      </p:pic>
    </p:spTree>
    <p:extLst>
      <p:ext uri="{BB962C8B-B14F-4D97-AF65-F5344CB8AC3E}">
        <p14:creationId xmlns:p14="http://schemas.microsoft.com/office/powerpoint/2010/main" val="1138026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DA6D1624-9045-444B-9FA2-D8B850104754}"/>
              </a:ext>
            </a:extLst>
          </p:cNvPr>
          <p:cNvSpPr>
            <a:spLocks noGrp="1"/>
          </p:cNvSpPr>
          <p:nvPr>
            <p:ph type="title"/>
          </p:nvPr>
        </p:nvSpPr>
        <p:spPr>
          <a:xfrm>
            <a:off x="1524000" y="0"/>
            <a:ext cx="9144000" cy="1259632"/>
          </a:xfrm>
          <a:solidFill>
            <a:srgbClr val="FF9966"/>
          </a:solidFill>
        </p:spPr>
        <p:txBody>
          <a:bodyPr/>
          <a:lstStyle/>
          <a:p>
            <a:pPr algn="ctr"/>
            <a:r>
              <a:rPr lang="da-DK" dirty="0"/>
              <a:t>Formiddagsaktiviteter – </a:t>
            </a:r>
            <a:br>
              <a:rPr lang="da-DK" dirty="0"/>
            </a:br>
            <a:r>
              <a:rPr lang="da-DK" dirty="0"/>
              <a:t>Foreningsdeltagelse</a:t>
            </a:r>
            <a:br>
              <a:rPr lang="da-DK" dirty="0"/>
            </a:br>
            <a:endParaRPr lang="da-DK" dirty="0"/>
          </a:p>
        </p:txBody>
      </p:sp>
      <p:pic>
        <p:nvPicPr>
          <p:cNvPr id="6" name="Billede 5">
            <a:extLst>
              <a:ext uri="{FF2B5EF4-FFF2-40B4-BE49-F238E27FC236}">
                <a16:creationId xmlns:a16="http://schemas.microsoft.com/office/drawing/2014/main" id="{AC436B67-D05F-49DB-AF64-F4EE20CFE443}"/>
              </a:ext>
            </a:extLst>
          </p:cNvPr>
          <p:cNvPicPr>
            <a:picLocks noChangeAspect="1"/>
          </p:cNvPicPr>
          <p:nvPr/>
        </p:nvPicPr>
        <p:blipFill rotWithShape="1">
          <a:blip r:embed="rId2"/>
          <a:srcRect l="22772"/>
          <a:stretch/>
        </p:blipFill>
        <p:spPr>
          <a:xfrm>
            <a:off x="1804916" y="1524225"/>
            <a:ext cx="8891022" cy="2780683"/>
          </a:xfrm>
          <a:prstGeom prst="rect">
            <a:avLst/>
          </a:prstGeom>
        </p:spPr>
      </p:pic>
      <p:sp>
        <p:nvSpPr>
          <p:cNvPr id="7" name="Rektangel 6">
            <a:extLst>
              <a:ext uri="{FF2B5EF4-FFF2-40B4-BE49-F238E27FC236}">
                <a16:creationId xmlns:a16="http://schemas.microsoft.com/office/drawing/2014/main" id="{9AC2095F-866B-4710-B60C-78989E707951}"/>
              </a:ext>
            </a:extLst>
          </p:cNvPr>
          <p:cNvSpPr/>
          <p:nvPr/>
        </p:nvSpPr>
        <p:spPr>
          <a:xfrm>
            <a:off x="1804916" y="4247567"/>
            <a:ext cx="1343958" cy="369332"/>
          </a:xfrm>
          <a:prstGeom prst="rect">
            <a:avLst/>
          </a:prstGeom>
        </p:spPr>
        <p:txBody>
          <a:bodyPr wrap="none">
            <a:spAutoFit/>
          </a:bodyPr>
          <a:lstStyle/>
          <a:p>
            <a:r>
              <a:rPr lang="da-DK" altLang="da-DK" sz="1400" b="1" dirty="0">
                <a:latin typeface="Calibri" panose="020F0502020204030204" pitchFamily="34" charset="0"/>
                <a:ea typeface="Calibri" panose="020F0502020204030204" pitchFamily="34" charset="0"/>
                <a:cs typeface="Times New Roman" panose="02020603050405020304" pitchFamily="18" charset="0"/>
              </a:rPr>
              <a:t> FIF PETANQUE</a:t>
            </a:r>
            <a:r>
              <a:rPr lang="da-DK" altLang="da-DK" b="1" dirty="0">
                <a:latin typeface="Calibri" panose="020F0502020204030204" pitchFamily="34" charset="0"/>
                <a:ea typeface="Calibri" panose="020F0502020204030204" pitchFamily="34" charset="0"/>
                <a:cs typeface="Times New Roman" panose="02020603050405020304" pitchFamily="18" charset="0"/>
              </a:rPr>
              <a:t> </a:t>
            </a:r>
            <a:endParaRPr lang="da-DK" dirty="0"/>
          </a:p>
        </p:txBody>
      </p:sp>
      <p:pic>
        <p:nvPicPr>
          <p:cNvPr id="8" name="Billede 8">
            <a:extLst>
              <a:ext uri="{FF2B5EF4-FFF2-40B4-BE49-F238E27FC236}">
                <a16:creationId xmlns:a16="http://schemas.microsoft.com/office/drawing/2014/main" id="{4903295D-29A5-4469-9525-998CFF378A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512" y="4928698"/>
            <a:ext cx="1546766" cy="1570416"/>
          </a:xfrm>
          <a:prstGeom prst="rect">
            <a:avLst/>
          </a:prstGeom>
          <a:noFill/>
          <a:extLst>
            <a:ext uri="{909E8E84-426E-40DD-AFC4-6F175D3DCCD1}">
              <a14:hiddenFill xmlns:a14="http://schemas.microsoft.com/office/drawing/2010/main">
                <a:solidFill>
                  <a:srgbClr val="FFFFFF"/>
                </a:solidFill>
              </a14:hiddenFill>
            </a:ext>
          </a:extLst>
        </p:spPr>
      </p:pic>
      <p:pic>
        <p:nvPicPr>
          <p:cNvPr id="9" name="Billede 8">
            <a:extLst>
              <a:ext uri="{FF2B5EF4-FFF2-40B4-BE49-F238E27FC236}">
                <a16:creationId xmlns:a16="http://schemas.microsoft.com/office/drawing/2014/main" id="{AEC721B2-1EE6-47E1-ABF6-52EA4354E2B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671532" y="4692029"/>
            <a:ext cx="1654973" cy="1710839"/>
          </a:xfrm>
          <a:prstGeom prst="rect">
            <a:avLst/>
          </a:prstGeom>
          <a:noFill/>
          <a:ln>
            <a:noFill/>
          </a:ln>
        </p:spPr>
      </p:pic>
      <p:sp>
        <p:nvSpPr>
          <p:cNvPr id="11" name="Rektangel 10">
            <a:extLst>
              <a:ext uri="{FF2B5EF4-FFF2-40B4-BE49-F238E27FC236}">
                <a16:creationId xmlns:a16="http://schemas.microsoft.com/office/drawing/2014/main" id="{9ACA0208-A9F7-42A2-9E1F-A3FE3168933B}"/>
              </a:ext>
            </a:extLst>
          </p:cNvPr>
          <p:cNvSpPr/>
          <p:nvPr/>
        </p:nvSpPr>
        <p:spPr>
          <a:xfrm>
            <a:off x="4412303" y="4320161"/>
            <a:ext cx="2162323" cy="281231"/>
          </a:xfrm>
          <a:prstGeom prst="rect">
            <a:avLst/>
          </a:prstGeom>
        </p:spPr>
        <p:txBody>
          <a:bodyPr wrap="none">
            <a:spAutoFit/>
          </a:bodyPr>
          <a:lstStyle/>
          <a:p>
            <a:pPr>
              <a:lnSpc>
                <a:spcPct val="107000"/>
              </a:lnSpc>
              <a:spcAft>
                <a:spcPts val="800"/>
              </a:spcAft>
            </a:pPr>
            <a:r>
              <a:rPr lang="da-DK" sz="1200" b="1" dirty="0">
                <a:latin typeface="Calibri" panose="020F0502020204030204" pitchFamily="34" charset="0"/>
                <a:ea typeface="Calibri" panose="020F0502020204030204" pitchFamily="34" charset="0"/>
                <a:cs typeface="Times New Roman" panose="02020603050405020304" pitchFamily="18" charset="0"/>
              </a:rPr>
              <a:t>KJØBENHAVNS BOLDKLUB (KB)</a:t>
            </a:r>
            <a:endParaRPr lang="da-DK" sz="1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2" name="Billede 11">
            <a:extLst>
              <a:ext uri="{FF2B5EF4-FFF2-40B4-BE49-F238E27FC236}">
                <a16:creationId xmlns:a16="http://schemas.microsoft.com/office/drawing/2014/main" id="{7A4FE6BF-FB0D-4AF7-B9DE-F61C5A4F6C06}"/>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7703405" y="4557418"/>
            <a:ext cx="1949796" cy="1976636"/>
          </a:xfrm>
          <a:prstGeom prst="rect">
            <a:avLst/>
          </a:prstGeom>
          <a:noFill/>
          <a:ln>
            <a:noFill/>
          </a:ln>
        </p:spPr>
      </p:pic>
      <p:sp>
        <p:nvSpPr>
          <p:cNvPr id="13" name="Rektangel 12">
            <a:extLst>
              <a:ext uri="{FF2B5EF4-FFF2-40B4-BE49-F238E27FC236}">
                <a16:creationId xmlns:a16="http://schemas.microsoft.com/office/drawing/2014/main" id="{A038ECF6-6B2D-4B44-B3BA-F86E92509074}"/>
              </a:ext>
            </a:extLst>
          </p:cNvPr>
          <p:cNvSpPr/>
          <p:nvPr/>
        </p:nvSpPr>
        <p:spPr>
          <a:xfrm>
            <a:off x="7608169" y="4335935"/>
            <a:ext cx="2052165" cy="265457"/>
          </a:xfrm>
          <a:prstGeom prst="rect">
            <a:avLst/>
          </a:prstGeom>
        </p:spPr>
        <p:txBody>
          <a:bodyPr wrap="none">
            <a:spAutoFit/>
          </a:bodyPr>
          <a:lstStyle/>
          <a:p>
            <a:pPr>
              <a:lnSpc>
                <a:spcPct val="107000"/>
              </a:lnSpc>
              <a:spcAft>
                <a:spcPts val="800"/>
              </a:spcAft>
            </a:pPr>
            <a:r>
              <a:rPr lang="da-DK" sz="1100" b="1" dirty="0">
                <a:latin typeface="Calibri" panose="020F0502020204030204" pitchFamily="34" charset="0"/>
                <a:ea typeface="Calibri" panose="020F0502020204030204" pitchFamily="34" charset="0"/>
                <a:cs typeface="Times New Roman" panose="02020603050405020304" pitchFamily="18" charset="0"/>
              </a:rPr>
              <a:t>HOVEDSTADENS SVØMMEKLUB</a:t>
            </a:r>
            <a:endParaRPr lang="da-DK" sz="11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 name="Billede 1">
            <a:extLst>
              <a:ext uri="{FF2B5EF4-FFF2-40B4-BE49-F238E27FC236}">
                <a16:creationId xmlns:a16="http://schemas.microsoft.com/office/drawing/2014/main" id="{A0F9D348-A034-4D6F-88D7-0CE0F1645D2E}"/>
              </a:ext>
            </a:extLst>
          </p:cNvPr>
          <p:cNvPicPr>
            <a:picLocks noChangeAspect="1"/>
          </p:cNvPicPr>
          <p:nvPr/>
        </p:nvPicPr>
        <p:blipFill rotWithShape="1">
          <a:blip r:embed="rId6"/>
          <a:srcRect l="15120" t="12589" r="16400" b="15162"/>
          <a:stretch/>
        </p:blipFill>
        <p:spPr>
          <a:xfrm>
            <a:off x="2084832" y="1571431"/>
            <a:ext cx="3657600" cy="2677836"/>
          </a:xfrm>
          <a:prstGeom prst="rect">
            <a:avLst/>
          </a:prstGeom>
        </p:spPr>
      </p:pic>
    </p:spTree>
    <p:extLst>
      <p:ext uri="{BB962C8B-B14F-4D97-AF65-F5344CB8AC3E}">
        <p14:creationId xmlns:p14="http://schemas.microsoft.com/office/powerpoint/2010/main" val="3592957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7CFA4596-6FEF-4655-9D74-187F831DF0CA}"/>
              </a:ext>
            </a:extLst>
          </p:cNvPr>
          <p:cNvSpPr>
            <a:spLocks noGrp="1"/>
          </p:cNvSpPr>
          <p:nvPr>
            <p:ph type="title"/>
          </p:nvPr>
        </p:nvSpPr>
        <p:spPr>
          <a:xfrm>
            <a:off x="1484982" y="0"/>
            <a:ext cx="9624978" cy="1340768"/>
          </a:xfrm>
          <a:solidFill>
            <a:srgbClr val="FF9966"/>
          </a:solidFill>
        </p:spPr>
        <p:txBody>
          <a:bodyPr/>
          <a:lstStyle/>
          <a:p>
            <a:pPr algn="ctr"/>
            <a:r>
              <a:rPr lang="da-DK" dirty="0"/>
              <a:t>Atletik/ Eftermiddagsaktiviteter</a:t>
            </a:r>
          </a:p>
        </p:txBody>
      </p:sp>
      <p:pic>
        <p:nvPicPr>
          <p:cNvPr id="6" name="Billede 5">
            <a:extLst>
              <a:ext uri="{FF2B5EF4-FFF2-40B4-BE49-F238E27FC236}">
                <a16:creationId xmlns:a16="http://schemas.microsoft.com/office/drawing/2014/main" id="{DEE61331-EB0C-42EB-A707-A68BE895097B}"/>
              </a:ext>
            </a:extLst>
          </p:cNvPr>
          <p:cNvPicPr>
            <a:picLocks noChangeAspect="1"/>
          </p:cNvPicPr>
          <p:nvPr/>
        </p:nvPicPr>
        <p:blipFill rotWithShape="1">
          <a:blip r:embed="rId2"/>
          <a:srcRect l="745"/>
          <a:stretch/>
        </p:blipFill>
        <p:spPr>
          <a:xfrm>
            <a:off x="1524000" y="1340768"/>
            <a:ext cx="9585960" cy="5517232"/>
          </a:xfrm>
          <a:prstGeom prst="rect">
            <a:avLst/>
          </a:prstGeom>
        </p:spPr>
      </p:pic>
    </p:spTree>
    <p:extLst>
      <p:ext uri="{BB962C8B-B14F-4D97-AF65-F5344CB8AC3E}">
        <p14:creationId xmlns:p14="http://schemas.microsoft.com/office/powerpoint/2010/main" val="1917756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3E2D0B7E-136F-48B6-9BD3-39E5C26F1D1A}"/>
              </a:ext>
            </a:extLst>
          </p:cNvPr>
          <p:cNvSpPr>
            <a:spLocks noGrp="1"/>
          </p:cNvSpPr>
          <p:nvPr>
            <p:ph type="title"/>
          </p:nvPr>
        </p:nvSpPr>
        <p:spPr>
          <a:xfrm>
            <a:off x="1389888" y="0"/>
            <a:ext cx="9738360" cy="1143000"/>
          </a:xfrm>
          <a:solidFill>
            <a:srgbClr val="FF9966"/>
          </a:solidFill>
        </p:spPr>
        <p:txBody>
          <a:bodyPr/>
          <a:lstStyle/>
          <a:p>
            <a:pPr algn="ctr"/>
            <a:r>
              <a:rPr lang="da-DK" sz="3200" dirty="0"/>
              <a:t>Formiddagsaktiviteter: Hvem skal lave hvad?</a:t>
            </a:r>
          </a:p>
        </p:txBody>
      </p:sp>
      <p:pic>
        <p:nvPicPr>
          <p:cNvPr id="2" name="Pladsholder til indhold 1">
            <a:extLst>
              <a:ext uri="{FF2B5EF4-FFF2-40B4-BE49-F238E27FC236}">
                <a16:creationId xmlns:a16="http://schemas.microsoft.com/office/drawing/2014/main" id="{0A672AD6-FAC9-4DB7-9D4A-9BDBA2F21607}"/>
              </a:ext>
            </a:extLst>
          </p:cNvPr>
          <p:cNvPicPr>
            <a:picLocks noGrp="1" noChangeAspect="1"/>
          </p:cNvPicPr>
          <p:nvPr>
            <p:ph idx="1"/>
          </p:nvPr>
        </p:nvPicPr>
        <p:blipFill>
          <a:blip r:embed="rId2"/>
          <a:stretch>
            <a:fillRect/>
          </a:stretch>
        </p:blipFill>
        <p:spPr>
          <a:xfrm>
            <a:off x="2627897" y="1316735"/>
            <a:ext cx="6223495" cy="5309419"/>
          </a:xfrm>
          <a:prstGeom prst="rect">
            <a:avLst/>
          </a:prstGeom>
        </p:spPr>
      </p:pic>
    </p:spTree>
    <p:extLst>
      <p:ext uri="{BB962C8B-B14F-4D97-AF65-F5344CB8AC3E}">
        <p14:creationId xmlns:p14="http://schemas.microsoft.com/office/powerpoint/2010/main" val="23485516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276</TotalTime>
  <Words>1154</Words>
  <Application>Microsoft Office PowerPoint</Application>
  <PresentationFormat>Widescreen</PresentationFormat>
  <Paragraphs>67</Paragraphs>
  <Slides>16</Slides>
  <Notes>0</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16</vt:i4>
      </vt:variant>
    </vt:vector>
  </HeadingPairs>
  <TitlesOfParts>
    <vt:vector size="22" baseType="lpstr">
      <vt:lpstr>Arial</vt:lpstr>
      <vt:lpstr>Calibri</vt:lpstr>
      <vt:lpstr>Century Gothic</vt:lpstr>
      <vt:lpstr>Times New Roman</vt:lpstr>
      <vt:lpstr>Wingdings 3</vt:lpstr>
      <vt:lpstr>Ion</vt:lpstr>
      <vt:lpstr>PowerPoint-præsentation</vt:lpstr>
      <vt:lpstr>Formål med informationsmødet i dag er:</vt:lpstr>
      <vt:lpstr>Hvad er De SkOLympiske Lege? </vt:lpstr>
      <vt:lpstr>Program for dagen </vt:lpstr>
      <vt:lpstr>Formiddagsaktiviteter</vt:lpstr>
      <vt:lpstr>Afklarende information</vt:lpstr>
      <vt:lpstr>Formiddagsaktiviteter –  Foreningsdeltagelse </vt:lpstr>
      <vt:lpstr>Atletik/ Eftermiddagsaktiviteter</vt:lpstr>
      <vt:lpstr>Formiddagsaktiviteter: Hvem skal lave hvad?</vt:lpstr>
      <vt:lpstr>Formiddagsaktiviteter: Hvem skal lave hvad?</vt:lpstr>
      <vt:lpstr>80 m Hver klasse stiller med 3 drenge og 3 piger til denne disciplin. Alle elever møder ved 80 meterstart. Her bliver eleverne placeret i deres respektive baner og heats. I løbet skal man holde sin bane. I disciplinen får man point efter sin placering i heatet. Når man passerer målstregen, føres deltagerne ind i en sluse, hvor placeringerne noteres ned.  800 m  Hver klasse stiller med 2 drenge og 2 piger til denne disciplin. Alle elever møder ved målstregen. Her bliver eleverne placeret i deres respektive heats. I disciplinen får man point efter sin placering i heatet. Når man passerer målstregen, føres deltagerne ind i en sluse, hvor placeringerne noteres ned  4x100 m  Hver klasse stiller med et pige- og et drenge stafethold. Da der er 16 hold i hvert heat, løber man så vidt muligt i inderbanen. Personen der løber første tur, starter ved målstregen. 2. tur skal stå ved udgangen af første sving. 3. tur skal stå klar i modsatte hjørne af målstregen. 4. tur skal stå nede ved indgangen til stadion. I disciplinen får man point efter sin placering i heatet. Når man passerer målstregen, føres deltagerne ind i en sluse, hvor placeringerne noteres ned.</vt:lpstr>
      <vt:lpstr>PowerPoint-præsentation</vt:lpstr>
      <vt:lpstr>Afklarende information</vt:lpstr>
      <vt:lpstr>Eftermiddag, eksempel på aktivitet: 80 m. sprint</vt:lpstr>
      <vt:lpstr>Dommerplan</vt:lpstr>
      <vt:lpstr>            Mere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Signe Vestergaard</dc:creator>
  <cp:lastModifiedBy>Signe Vestergaard</cp:lastModifiedBy>
  <cp:revision>11</cp:revision>
  <dcterms:created xsi:type="dcterms:W3CDTF">2025-02-24T12:24:56Z</dcterms:created>
  <dcterms:modified xsi:type="dcterms:W3CDTF">2025-03-05T12:44:03Z</dcterms:modified>
</cp:coreProperties>
</file>